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Red Hat Display" panose="020B0604020202020204" charset="0"/>
      <p:regular r:id="rId17"/>
    </p:embeddedFont>
    <p:embeddedFont>
      <p:font typeface="Red Hat Display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25" y="16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rmeenmohamed/rwad_grad_project" TargetMode="External"/><Relationship Id="rId3" Type="http://schemas.openxmlformats.org/officeDocument/2006/relationships/audio" Target="../media/media10.m4a"/><Relationship Id="rId7" Type="http://schemas.openxmlformats.org/officeDocument/2006/relationships/image" Target="../media/image28.sv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9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jp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6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jp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jp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2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8.m4a"/><Relationship Id="rId7" Type="http://schemas.openxmlformats.org/officeDocument/2006/relationships/image" Target="../media/image25.sv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1028700" y="1843122"/>
            <a:ext cx="11695306" cy="1657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18"/>
              </a:lnSpc>
            </a:pPr>
            <a:r>
              <a:rPr lang="en-US" sz="12998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TaskHup</a:t>
            </a:r>
            <a:endParaRPr lang="en-US" sz="12998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71982" y="3503777"/>
            <a:ext cx="6679929" cy="74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22"/>
              </a:lnSpc>
              <a:spcBef>
                <a:spcPct val="0"/>
              </a:spcBef>
            </a:pPr>
            <a:r>
              <a:rPr lang="en-US" sz="4373">
                <a:solidFill>
                  <a:srgbClr val="F4F4ED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Presented by </a:t>
            </a:r>
          </a:p>
        </p:txBody>
      </p:sp>
      <p:sp>
        <p:nvSpPr>
          <p:cNvPr id="5" name="Freeform 5"/>
          <p:cNvSpPr/>
          <p:nvPr/>
        </p:nvSpPr>
        <p:spPr>
          <a:xfrm rot="-1542318" flipV="1">
            <a:off x="13597038" y="2265099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6" name="Group 6"/>
          <p:cNvGrpSpPr/>
          <p:nvPr/>
        </p:nvGrpSpPr>
        <p:grpSpPr>
          <a:xfrm>
            <a:off x="1457976" y="4497180"/>
            <a:ext cx="328552" cy="32855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22252" y="4469304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Nrmeen Mohamed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57976" y="5082714"/>
            <a:ext cx="328552" cy="32855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71982" y="5035089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Noha Teaima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57976" y="5668442"/>
            <a:ext cx="328552" cy="3285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79640" y="5631234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Nadine Mohamed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457976" y="6273219"/>
            <a:ext cx="328552" cy="3285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22252" y="6197019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Mariam Mohamed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457976" y="6839539"/>
            <a:ext cx="328552" cy="32855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55764" y="6791914"/>
            <a:ext cx="213388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Kloud Fayed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479640" y="7406216"/>
            <a:ext cx="328552" cy="32855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457976" y="7358591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Ahmed Elwazer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457976" y="7972893"/>
            <a:ext cx="328552" cy="328552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622252" y="7925268"/>
            <a:ext cx="2701454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Mohamed Ayman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71E6C48-1D99-B6FA-9A64-962BAD405E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443"/>
            <a:ext cx="1622252" cy="15501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10BB471-1026-0A03-6E11-B7D7AF904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40201" y="-1"/>
            <a:ext cx="1447800" cy="1434011"/>
          </a:xfrm>
          <a:prstGeom prst="rect">
            <a:avLst/>
          </a:prstGeom>
        </p:spPr>
      </p:pic>
      <p:pic>
        <p:nvPicPr>
          <p:cNvPr id="104" name="Audio 103">
            <a:hlinkClick r:id="" action="ppaction://media"/>
            <a:extLst>
              <a:ext uri="{FF2B5EF4-FFF2-40B4-BE49-F238E27FC236}">
                <a16:creationId xmlns:a16="http://schemas.microsoft.com/office/drawing/2014/main" id="{5A0BC6BC-35C9-3F7B-31AB-9524AE34A2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16"/>
    </mc:Choice>
    <mc:Fallback>
      <p:transition spd="slow" advTm="26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4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2666040" y="4232946"/>
            <a:ext cx="14893009" cy="149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99"/>
              </a:lnSpc>
            </a:pPr>
            <a:r>
              <a:rPr lang="en-US" sz="12298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Thanks For Your      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981313" y="9049926"/>
            <a:ext cx="4325375" cy="416032"/>
            <a:chOff x="0" y="-953"/>
            <a:chExt cx="5767166" cy="5547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53756" cy="553756"/>
            </a:xfrm>
            <a:custGeom>
              <a:avLst/>
              <a:gdLst/>
              <a:ahLst/>
              <a:cxnLst/>
              <a:rect l="l" t="t" r="r" b="b"/>
              <a:pathLst>
                <a:path w="553756" h="553756">
                  <a:moveTo>
                    <a:pt x="0" y="0"/>
                  </a:moveTo>
                  <a:lnTo>
                    <a:pt x="553756" y="0"/>
                  </a:lnTo>
                  <a:lnTo>
                    <a:pt x="553756" y="553756"/>
                  </a:lnTo>
                  <a:lnTo>
                    <a:pt x="0" y="553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76215" y="-953"/>
              <a:ext cx="4990951" cy="4786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228" u="sng" dirty="0">
                  <a:solidFill>
                    <a:schemeClr val="bg1"/>
                  </a:solidFill>
                  <a:latin typeface="Lato"/>
                  <a:ea typeface="Lato"/>
                  <a:cs typeface="Lato"/>
                  <a:sym typeface="Lato"/>
                  <a:hlinkClick r:id="rId8" tooltip="https://github.com/nrmeenmohamed/rwad_grad_project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www.reallygreatsite.com 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10435729">
            <a:off x="-3241105" y="-2477065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8" name="TextBox 8"/>
          <p:cNvSpPr txBox="1"/>
          <p:nvPr/>
        </p:nvSpPr>
        <p:spPr>
          <a:xfrm>
            <a:off x="5415409" y="6282107"/>
            <a:ext cx="7982784" cy="149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0699"/>
              </a:lnSpc>
              <a:spcBef>
                <a:spcPct val="0"/>
              </a:spcBef>
            </a:pPr>
            <a:r>
              <a:rPr lang="en-US" sz="12298" u="none" strike="noStrik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Attention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34F305B-133E-8D2A-D8DB-93DFC8076B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3"/>
    </mc:Choice>
    <mc:Fallback>
      <p:transition spd="slow" advTm="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544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TextBox 3"/>
          <p:cNvSpPr txBox="1"/>
          <p:nvPr/>
        </p:nvSpPr>
        <p:spPr>
          <a:xfrm>
            <a:off x="2752387" y="2269608"/>
            <a:ext cx="12783226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Features Overview</a:t>
            </a:r>
          </a:p>
        </p:txBody>
      </p:sp>
      <p:sp>
        <p:nvSpPr>
          <p:cNvPr id="4" name="AutoShape 4"/>
          <p:cNvSpPr/>
          <p:nvPr/>
        </p:nvSpPr>
        <p:spPr>
          <a:xfrm>
            <a:off x="-886757" y="4646809"/>
            <a:ext cx="20061513" cy="0"/>
          </a:xfrm>
          <a:prstGeom prst="line">
            <a:avLst/>
          </a:prstGeom>
          <a:ln w="28575" cap="flat">
            <a:solidFill>
              <a:srgbClr val="F4F4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EG"/>
          </a:p>
        </p:txBody>
      </p:sp>
      <p:grpSp>
        <p:nvGrpSpPr>
          <p:cNvPr id="5" name="Group 5"/>
          <p:cNvGrpSpPr/>
          <p:nvPr/>
        </p:nvGrpSpPr>
        <p:grpSpPr>
          <a:xfrm>
            <a:off x="5930165" y="4395781"/>
            <a:ext cx="502056" cy="50205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227066" y="4395781"/>
            <a:ext cx="502056" cy="50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ar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53627" y="4395781"/>
            <a:ext cx="502056" cy="5020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96139" y="4395781"/>
            <a:ext cx="502056" cy="5020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90500" y="228600"/>
              <a:ext cx="431800" cy="39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227066" y="5162466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 dirty="0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948468" y="5187908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227066" y="5984791"/>
            <a:ext cx="2646492" cy="13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2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Task Management (Add, edit, delete tasks easily).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948468" y="6010233"/>
            <a:ext cx="2732862" cy="1304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8"/>
              </a:lnSpc>
            </a:pPr>
            <a:r>
              <a:rPr lang="en-US" sz="2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Task Categories (🏠 Personal, 🏢 Work, 🛒 Shopping).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71930" y="5187908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71930" y="6010233"/>
            <a:ext cx="2747991" cy="130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2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Task Priorities (🔴 High, 🟡 Medium, 🔵 Low).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14442" y="5187908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414442" y="6010233"/>
            <a:ext cx="2646492" cy="1752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7"/>
              </a:lnSpc>
            </a:pPr>
            <a:r>
              <a:rPr lang="en-US" sz="2299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Reminders &amp; Notifications (Push notifications to keep users on track).</a:t>
            </a:r>
          </a:p>
        </p:txBody>
      </p: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6F7BEA66-0FF9-8373-F3AB-B07D5A81B1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17"/>
    </mc:Choice>
    <mc:Fallback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  <p:bldLst>
      <p:bldP spid="2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 dirty="0"/>
          </a:p>
        </p:txBody>
      </p:sp>
      <p:sp>
        <p:nvSpPr>
          <p:cNvPr id="3" name="Freeform 3"/>
          <p:cNvSpPr/>
          <p:nvPr/>
        </p:nvSpPr>
        <p:spPr>
          <a:xfrm rot="6626729" flipH="1">
            <a:off x="8471356" y="-3840201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C28859B7-F6D8-F440-43B1-4D1477512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218" y="1594341"/>
            <a:ext cx="3721779" cy="8439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61521F-79C3-F1E8-DD42-17E027F30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1400" y="1594341"/>
            <a:ext cx="3721779" cy="8352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6A7AF-D1C7-1552-A10A-214D1C31E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5782" y="1564517"/>
            <a:ext cx="3804433" cy="8572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778E3-7E59-DE25-EE1A-EB12CFE00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1944" y="1599784"/>
            <a:ext cx="4074871" cy="844962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3EB02BB-6FD5-BA9E-F1D0-7A0EF8C3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8288000" cy="11430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Onboarding Screens</a:t>
            </a:r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endParaRPr lang="ar-EG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53C587CF-CB25-7CA6-2AE9-9135BC339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1"/>
    </mc:Choice>
    <mc:Fallback>
      <p:transition spd="slow" advTm="9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 flipH="1">
            <a:off x="-7436675" y="378721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B3FA1-76FB-4B14-4A10-A5435B843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4540" y="1626364"/>
            <a:ext cx="3729428" cy="8352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6D9FF-4E52-5C8C-1419-3A1A284D8F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575" y="1502372"/>
            <a:ext cx="3810000" cy="8481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ACA5B-B291-0518-CD97-FA98D9C58C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901" y="1626364"/>
            <a:ext cx="3729428" cy="8387247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043F28D-08DB-77D7-1BBF-575B80EC48E6}"/>
              </a:ext>
            </a:extLst>
          </p:cNvPr>
          <p:cNvCxnSpPr>
            <a:cxnSpLocks/>
          </p:cNvCxnSpPr>
          <p:nvPr/>
        </p:nvCxnSpPr>
        <p:spPr>
          <a:xfrm rot="10800000">
            <a:off x="6468960" y="6537649"/>
            <a:ext cx="1586134" cy="369631"/>
          </a:xfrm>
          <a:prstGeom prst="bentConnector3">
            <a:avLst>
              <a:gd name="adj1" fmla="val 4905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4DA573-634F-4C57-4BDB-45FF03B4F7CB}"/>
              </a:ext>
            </a:extLst>
          </p:cNvPr>
          <p:cNvSpPr txBox="1"/>
          <p:nvPr/>
        </p:nvSpPr>
        <p:spPr>
          <a:xfrm>
            <a:off x="4893382" y="6137540"/>
            <a:ext cx="2236257" cy="80021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After adding </a:t>
            </a:r>
          </a:p>
          <a:p>
            <a:r>
              <a:rPr lang="en-US" sz="2300" dirty="0">
                <a:solidFill>
                  <a:schemeClr val="bg1"/>
                </a:solidFill>
              </a:rPr>
              <a:t>categories </a:t>
            </a:r>
            <a:endParaRPr lang="ar-EG" sz="2300" dirty="0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C69AD3B-9D13-7ABB-B951-AAB47D20D05F}"/>
              </a:ext>
            </a:extLst>
          </p:cNvPr>
          <p:cNvCxnSpPr>
            <a:cxnSpLocks/>
          </p:cNvCxnSpPr>
          <p:nvPr/>
        </p:nvCxnSpPr>
        <p:spPr>
          <a:xfrm rot="10800000">
            <a:off x="11839078" y="6352835"/>
            <a:ext cx="1945463" cy="3696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1BAFE9DB-702A-7EE7-999C-B1CDDE95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18288000" cy="1143000"/>
          </a:xfrm>
        </p:spPr>
        <p:txBody>
          <a:bodyPr/>
          <a:lstStyle/>
          <a:p>
            <a:pPr marL="0" lvl="1" indent="0" algn="ctr" rtl="0">
              <a:lnSpc>
                <a:spcPts val="8730"/>
              </a:lnSpc>
              <a:spcBef>
                <a:spcPct val="0"/>
              </a:spcBef>
            </a:pP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Category Screen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D9290136-0823-4A76-8E20-B395555CC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07"/>
    </mc:Choice>
    <mc:Fallback>
      <p:transition spd="slow" advTm="18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>
            <a:off x="11878550" y="2429250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0" y="0"/>
                </a:moveTo>
                <a:lnTo>
                  <a:pt x="12221289" y="0"/>
                </a:lnTo>
                <a:lnTo>
                  <a:pt x="12221289" y="8822969"/>
                </a:lnTo>
                <a:lnTo>
                  <a:pt x="0" y="8822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B41F4BB3-FAAD-145B-BF15-8B221C7700A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13507" y="5524500"/>
            <a:ext cx="2795309" cy="10668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CEC44993-8CF0-7B70-E3C7-980C0BD62F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63132" y="5524499"/>
            <a:ext cx="3407293" cy="13964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E4DBBC-B96C-ABFD-52C7-A01189973B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95" y="1638301"/>
            <a:ext cx="3752084" cy="8337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F3770-4F21-2DA6-B946-82F7B45B7B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636" y="1638301"/>
            <a:ext cx="3699974" cy="8337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41F662-AC41-CF80-0568-A28AF78AE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8815" y="1638928"/>
            <a:ext cx="3771624" cy="8337960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ECA96F42-EF85-C99B-6C2A-130BF2EC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602200" cy="11430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 Task Screen</a:t>
            </a:r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endParaRPr lang="ar-EG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50772170-A927-78AC-78C1-A436C7757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20"/>
    </mc:Choice>
    <mc:Fallback>
      <p:transition spd="slow" advTm="16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>
            <a:off x="11878550" y="2429250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0" y="0"/>
                </a:moveTo>
                <a:lnTo>
                  <a:pt x="12221289" y="0"/>
                </a:lnTo>
                <a:lnTo>
                  <a:pt x="12221289" y="8822969"/>
                </a:lnTo>
                <a:lnTo>
                  <a:pt x="0" y="8822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4606F007-CFB9-F22D-5269-2DA459B470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143268" y="5143499"/>
            <a:ext cx="2269697" cy="99060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F4F629BB-F7C6-8C86-661A-BB59B7D62D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64334" y="5372098"/>
            <a:ext cx="2180399" cy="7620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F43577-B0CF-19A4-9BB9-F2072757D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8573" y="1485314"/>
            <a:ext cx="3660708" cy="8534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AD8E42-C33D-FBB4-17EE-4422F37AB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322" y="1485314"/>
            <a:ext cx="3787401" cy="8534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149F20-0041-086D-C437-52AB2101A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342" y="1559621"/>
            <a:ext cx="3767316" cy="8386372"/>
          </a:xfrm>
          <a:prstGeom prst="rect">
            <a:avLst/>
          </a:prstGeom>
        </p:spPr>
      </p:pic>
      <p:sp>
        <p:nvSpPr>
          <p:cNvPr id="24" name="Title 23">
            <a:extLst>
              <a:ext uri="{FF2B5EF4-FFF2-40B4-BE49-F238E27FC236}">
                <a16:creationId xmlns:a16="http://schemas.microsoft.com/office/drawing/2014/main" id="{223EC7C3-30A4-2085-7D5E-085F29EBC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1430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Tasks Screen</a:t>
            </a:r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endParaRPr lang="ar-EG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65A348C-D251-D6E1-0B9B-D2810C3A5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90"/>
    </mc:Choice>
    <mc:Fallback>
      <p:transition spd="slow" advTm="24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>
            <a:off x="11878550" y="2429250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0" y="0"/>
                </a:moveTo>
                <a:lnTo>
                  <a:pt x="12221289" y="0"/>
                </a:lnTo>
                <a:lnTo>
                  <a:pt x="12221289" y="8822969"/>
                </a:lnTo>
                <a:lnTo>
                  <a:pt x="0" y="8822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9DDB3E-CAA0-C3B2-5D7F-50E22CBBA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88" y="1293469"/>
            <a:ext cx="3864783" cy="8624341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5BE5EB7A-E4D1-26BF-EDC7-A7068EC0E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84552"/>
            <a:ext cx="3962400" cy="8842176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371B4CDE-141D-AB9E-3600-1B09A2566C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159" y="1285141"/>
            <a:ext cx="3910886" cy="872722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33B6402-FB75-F3F2-5EC7-D3CF773B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7449800" cy="1143000"/>
          </a:xfrm>
        </p:spPr>
        <p:txBody>
          <a:bodyPr>
            <a:normAutofit fontScale="90000"/>
          </a:bodyPr>
          <a:lstStyle/>
          <a:p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Settings Screen</a:t>
            </a:r>
            <a:br>
              <a:rPr lang="en-US" sz="44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</a:br>
            <a:endParaRPr lang="ar-EG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A75455C-8401-AC78-2303-969040EF7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14"/>
    </mc:Choice>
    <mc:Fallback>
      <p:transition spd="slow" advTm="24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3" name="Group 3"/>
          <p:cNvGrpSpPr/>
          <p:nvPr/>
        </p:nvGrpSpPr>
        <p:grpSpPr>
          <a:xfrm>
            <a:off x="6995244" y="2677809"/>
            <a:ext cx="4297511" cy="4262031"/>
            <a:chOff x="0" y="0"/>
            <a:chExt cx="5730015" cy="5682708"/>
          </a:xfrm>
        </p:grpSpPr>
        <p:sp>
          <p:nvSpPr>
            <p:cNvPr id="4" name="Freeform 4"/>
            <p:cNvSpPr/>
            <p:nvPr/>
          </p:nvSpPr>
          <p:spPr>
            <a:xfrm rot="-7900054">
              <a:off x="402458" y="402817"/>
              <a:ext cx="1350642" cy="606561"/>
            </a:xfrm>
            <a:custGeom>
              <a:avLst/>
              <a:gdLst/>
              <a:ahLst/>
              <a:cxnLst/>
              <a:rect l="l" t="t" r="r" b="b"/>
              <a:pathLst>
                <a:path w="1350642" h="606561">
                  <a:moveTo>
                    <a:pt x="0" y="0"/>
                  </a:moveTo>
                  <a:lnTo>
                    <a:pt x="1350641" y="0"/>
                  </a:lnTo>
                  <a:lnTo>
                    <a:pt x="1350641" y="606561"/>
                  </a:lnTo>
                  <a:lnTo>
                    <a:pt x="0" y="60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5" name="Freeform 5"/>
            <p:cNvSpPr/>
            <p:nvPr/>
          </p:nvSpPr>
          <p:spPr>
            <a:xfrm rot="-2700000">
              <a:off x="3960453" y="418109"/>
              <a:ext cx="1350642" cy="606561"/>
            </a:xfrm>
            <a:custGeom>
              <a:avLst/>
              <a:gdLst/>
              <a:ahLst/>
              <a:cxnLst/>
              <a:rect l="l" t="t" r="r" b="b"/>
              <a:pathLst>
                <a:path w="1350642" h="606561">
                  <a:moveTo>
                    <a:pt x="0" y="0"/>
                  </a:moveTo>
                  <a:lnTo>
                    <a:pt x="1350642" y="0"/>
                  </a:lnTo>
                  <a:lnTo>
                    <a:pt x="1350642" y="606561"/>
                  </a:lnTo>
                  <a:lnTo>
                    <a:pt x="0" y="60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6" name="Freeform 6"/>
            <p:cNvSpPr/>
            <p:nvPr/>
          </p:nvSpPr>
          <p:spPr>
            <a:xfrm rot="3209977">
              <a:off x="4029166" y="4656169"/>
              <a:ext cx="1350642" cy="606561"/>
            </a:xfrm>
            <a:custGeom>
              <a:avLst/>
              <a:gdLst/>
              <a:ahLst/>
              <a:cxnLst/>
              <a:rect l="l" t="t" r="r" b="b"/>
              <a:pathLst>
                <a:path w="1350642" h="606561">
                  <a:moveTo>
                    <a:pt x="0" y="0"/>
                  </a:moveTo>
                  <a:lnTo>
                    <a:pt x="1350642" y="0"/>
                  </a:lnTo>
                  <a:lnTo>
                    <a:pt x="1350642" y="606561"/>
                  </a:lnTo>
                  <a:lnTo>
                    <a:pt x="0" y="60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7" name="Freeform 7"/>
            <p:cNvSpPr/>
            <p:nvPr/>
          </p:nvSpPr>
          <p:spPr>
            <a:xfrm rot="7866361">
              <a:off x="377227" y="4623993"/>
              <a:ext cx="1350642" cy="606561"/>
            </a:xfrm>
            <a:custGeom>
              <a:avLst/>
              <a:gdLst/>
              <a:ahLst/>
              <a:cxnLst/>
              <a:rect l="l" t="t" r="r" b="b"/>
              <a:pathLst>
                <a:path w="1350642" h="606561">
                  <a:moveTo>
                    <a:pt x="0" y="0"/>
                  </a:moveTo>
                  <a:lnTo>
                    <a:pt x="1350642" y="0"/>
                  </a:lnTo>
                  <a:lnTo>
                    <a:pt x="1350642" y="606561"/>
                  </a:lnTo>
                  <a:lnTo>
                    <a:pt x="0" y="606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ar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36398"/>
              <a:ext cx="5730015" cy="2302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6499"/>
                </a:lnSpc>
                <a:spcBef>
                  <a:spcPct val="0"/>
                </a:spcBef>
              </a:pPr>
              <a:r>
                <a:rPr lang="en-US" sz="6700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Key Libraries</a:t>
              </a:r>
            </a:p>
          </p:txBody>
        </p:sp>
      </p:grpSp>
      <p:sp>
        <p:nvSpPr>
          <p:cNvPr id="9" name="Freeform 9"/>
          <p:cNvSpPr/>
          <p:nvPr/>
        </p:nvSpPr>
        <p:spPr>
          <a:xfrm rot="6626729" flipH="1">
            <a:off x="9456655" y="6667261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89" y="8822969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1028700"/>
            <a:ext cx="5587239" cy="2662922"/>
            <a:chOff x="0" y="0"/>
            <a:chExt cx="2065940" cy="9846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3812039"/>
            <a:ext cx="5587239" cy="2662922"/>
            <a:chOff x="0" y="0"/>
            <a:chExt cx="2065940" cy="9846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6598786"/>
            <a:ext cx="5587239" cy="2662922"/>
            <a:chOff x="0" y="0"/>
            <a:chExt cx="2065940" cy="9846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511867" y="1493513"/>
            <a:ext cx="2816627" cy="1914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bl</a:t>
            </a:r>
            <a:r>
              <a:rPr lang="en-US" sz="1899" b="1" u="none" strike="noStrike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oc &amp; flutter_bloc</a:t>
            </a:r>
          </a:p>
          <a:p>
            <a:pPr algn="l">
              <a:lnSpc>
                <a:spcPts val="2532"/>
              </a:lnSpc>
            </a:pPr>
            <a:r>
              <a:rPr lang="en-US" sz="1699" u="none" strike="noStrik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Manages state and business logic, ensuring a structured and maintainable architecture.</a:t>
            </a:r>
          </a:p>
          <a:p>
            <a:pPr marL="0" lvl="0" indent="0" algn="l">
              <a:lnSpc>
                <a:spcPts val="2532"/>
              </a:lnSpc>
            </a:pPr>
            <a:endParaRPr lang="en-US" sz="1699" u="none" strike="noStrike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511867" y="4276852"/>
            <a:ext cx="2816627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sqflite</a:t>
            </a:r>
          </a:p>
          <a:p>
            <a:pPr marL="0" lvl="0" indent="0" algn="l">
              <a:lnSpc>
                <a:spcPts val="2532"/>
              </a:lnSpc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Handles local database storage using SQLite for efficient task management.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11867" y="7063599"/>
            <a:ext cx="2816627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shared_preferences</a:t>
            </a:r>
          </a:p>
          <a:p>
            <a:pPr marL="0" lvl="0" indent="0" algn="l">
              <a:lnSpc>
                <a:spcPts val="2532"/>
              </a:lnSpc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Saves user preferences, such as background settings, persistently.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8603" y="1326578"/>
            <a:ext cx="1584127" cy="185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1"/>
              </a:lnSpc>
              <a:spcBef>
                <a:spcPct val="0"/>
              </a:spcBef>
            </a:pPr>
            <a:r>
              <a:rPr lang="en-US" sz="1086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01.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8603" y="4109917"/>
            <a:ext cx="1933277" cy="185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1"/>
              </a:lnSpc>
              <a:spcBef>
                <a:spcPct val="0"/>
              </a:spcBef>
            </a:pPr>
            <a:r>
              <a:rPr lang="en-US" sz="1086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02.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08603" y="6896665"/>
            <a:ext cx="1988493" cy="1857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11"/>
              </a:lnSpc>
              <a:spcBef>
                <a:spcPct val="0"/>
              </a:spcBef>
            </a:pPr>
            <a:r>
              <a:rPr lang="en-US" sz="10865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03.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1672061" y="1025292"/>
            <a:ext cx="5587239" cy="2662922"/>
            <a:chOff x="0" y="0"/>
            <a:chExt cx="2065940" cy="98464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72061" y="3808631"/>
            <a:ext cx="5587239" cy="2662922"/>
            <a:chOff x="0" y="0"/>
            <a:chExt cx="2065940" cy="9846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672061" y="6595378"/>
            <a:ext cx="5587239" cy="2662922"/>
            <a:chOff x="0" y="0"/>
            <a:chExt cx="2065940" cy="9846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65940" cy="984643"/>
            </a:xfrm>
            <a:custGeom>
              <a:avLst/>
              <a:gdLst/>
              <a:ahLst/>
              <a:cxnLst/>
              <a:rect l="l" t="t" r="r" b="b"/>
              <a:pathLst>
                <a:path w="2065940" h="984643">
                  <a:moveTo>
                    <a:pt x="27713" y="0"/>
                  </a:moveTo>
                  <a:lnTo>
                    <a:pt x="2038228" y="0"/>
                  </a:lnTo>
                  <a:cubicBezTo>
                    <a:pt x="2053533" y="0"/>
                    <a:pt x="2065940" y="12407"/>
                    <a:pt x="2065940" y="27713"/>
                  </a:cubicBezTo>
                  <a:lnTo>
                    <a:pt x="2065940" y="956931"/>
                  </a:lnTo>
                  <a:cubicBezTo>
                    <a:pt x="2065940" y="964280"/>
                    <a:pt x="2063021" y="971329"/>
                    <a:pt x="2057823" y="976527"/>
                  </a:cubicBezTo>
                  <a:cubicBezTo>
                    <a:pt x="2052626" y="981724"/>
                    <a:pt x="2045577" y="984643"/>
                    <a:pt x="2038228" y="984643"/>
                  </a:cubicBezTo>
                  <a:lnTo>
                    <a:pt x="27713" y="984643"/>
                  </a:lnTo>
                  <a:cubicBezTo>
                    <a:pt x="20363" y="984643"/>
                    <a:pt x="13314" y="981724"/>
                    <a:pt x="8117" y="976527"/>
                  </a:cubicBezTo>
                  <a:cubicBezTo>
                    <a:pt x="2920" y="971329"/>
                    <a:pt x="0" y="964280"/>
                    <a:pt x="0" y="956931"/>
                  </a:cubicBezTo>
                  <a:lnTo>
                    <a:pt x="0" y="27713"/>
                  </a:lnTo>
                  <a:cubicBezTo>
                    <a:pt x="0" y="12407"/>
                    <a:pt x="12407" y="0"/>
                    <a:pt x="27713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ar-EG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4158986" y="1490105"/>
            <a:ext cx="3005814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flutter_local_notifications</a:t>
            </a:r>
          </a:p>
          <a:p>
            <a:pPr marL="0" lvl="0" indent="0" algn="l">
              <a:lnSpc>
                <a:spcPts val="2532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Displays scheduled notifications to remind users about tasks.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158986" y="4273444"/>
            <a:ext cx="2816627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workmanager</a:t>
            </a:r>
          </a:p>
          <a:p>
            <a:pPr marL="0" lvl="0" indent="0" algn="l">
              <a:lnSpc>
                <a:spcPts val="2532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Executes background tasks like sending notifications even when the app is closed.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158986" y="7060191"/>
            <a:ext cx="2816627" cy="12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30"/>
              </a:lnSpc>
            </a:pPr>
            <a:r>
              <a:rPr lang="en-US" sz="1899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flutter_screenutil</a:t>
            </a:r>
          </a:p>
          <a:p>
            <a:pPr marL="0" lvl="0" indent="0" algn="l">
              <a:lnSpc>
                <a:spcPts val="2532"/>
              </a:lnSpc>
              <a:spcBef>
                <a:spcPct val="0"/>
              </a:spcBef>
            </a:pPr>
            <a:r>
              <a:rPr lang="en-US" sz="16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Ensures responsive design across various screen sizes and resolutions.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016656" y="1318845"/>
            <a:ext cx="2046089" cy="186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sz="108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04.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016656" y="4102184"/>
            <a:ext cx="1975396" cy="186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sz="10899" dirty="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05.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016656" y="6888931"/>
            <a:ext cx="2036266" cy="186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sz="108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06.</a:t>
            </a:r>
          </a:p>
        </p:txBody>
      </p:sp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444246D0-45A7-940C-FF22-0774EB78D4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436"/>
    </mc:Choice>
    <mc:Fallback>
      <p:transition spd="slow" advTm="107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59" b="-9259"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3" name="Freeform 3"/>
          <p:cNvSpPr/>
          <p:nvPr/>
        </p:nvSpPr>
        <p:spPr>
          <a:xfrm rot="6626729" flipH="1">
            <a:off x="-4255355" y="462151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grpSp>
        <p:nvGrpSpPr>
          <p:cNvPr id="4" name="Group 4"/>
          <p:cNvGrpSpPr/>
          <p:nvPr/>
        </p:nvGrpSpPr>
        <p:grpSpPr>
          <a:xfrm>
            <a:off x="1028700" y="2991346"/>
            <a:ext cx="10284037" cy="4304309"/>
            <a:chOff x="0" y="0"/>
            <a:chExt cx="13712050" cy="573907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3712050" cy="5739078"/>
              <a:chOff x="0" y="0"/>
              <a:chExt cx="2708553" cy="113364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708553" cy="1133645"/>
              </a:xfrm>
              <a:custGeom>
                <a:avLst/>
                <a:gdLst/>
                <a:ahLst/>
                <a:cxnLst/>
                <a:rect l="l" t="t" r="r" b="b"/>
                <a:pathLst>
                  <a:path w="2708553" h="1133645">
                    <a:moveTo>
                      <a:pt x="15056" y="0"/>
                    </a:moveTo>
                    <a:lnTo>
                      <a:pt x="2693497" y="0"/>
                    </a:lnTo>
                    <a:cubicBezTo>
                      <a:pt x="2701812" y="0"/>
                      <a:pt x="2708553" y="6741"/>
                      <a:pt x="2708553" y="15056"/>
                    </a:cubicBezTo>
                    <a:lnTo>
                      <a:pt x="2708553" y="1118589"/>
                    </a:lnTo>
                    <a:cubicBezTo>
                      <a:pt x="2708553" y="1122582"/>
                      <a:pt x="2706967" y="1126412"/>
                      <a:pt x="2704143" y="1129235"/>
                    </a:cubicBezTo>
                    <a:cubicBezTo>
                      <a:pt x="2701320" y="1132059"/>
                      <a:pt x="2697490" y="1133645"/>
                      <a:pt x="2693497" y="1133645"/>
                    </a:cubicBezTo>
                    <a:lnTo>
                      <a:pt x="15056" y="1133645"/>
                    </a:lnTo>
                    <a:cubicBezTo>
                      <a:pt x="6741" y="1133645"/>
                      <a:pt x="0" y="1126904"/>
                      <a:pt x="0" y="1118589"/>
                    </a:cubicBezTo>
                    <a:lnTo>
                      <a:pt x="0" y="15056"/>
                    </a:lnTo>
                    <a:cubicBezTo>
                      <a:pt x="0" y="11063"/>
                      <a:pt x="1586" y="7233"/>
                      <a:pt x="4410" y="4410"/>
                    </a:cubicBezTo>
                    <a:cubicBezTo>
                      <a:pt x="7233" y="1586"/>
                      <a:pt x="11063" y="0"/>
                      <a:pt x="15056" y="0"/>
                    </a:cubicBezTo>
                    <a:close/>
                  </a:path>
                </a:pathLst>
              </a:custGeom>
              <a:solidFill>
                <a:srgbClr val="04001E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2708553" cy="11717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75120" y="1106160"/>
              <a:ext cx="11368840" cy="2776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857"/>
                </a:lnSpc>
              </a:pPr>
              <a:r>
                <a:rPr lang="en-US" sz="8100">
                  <a:solidFill>
                    <a:srgbClr val="F4F4ED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Future Enhancements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02120" y="4369171"/>
              <a:ext cx="10276762" cy="445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3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725935" y="-2607264"/>
            <a:ext cx="4395385" cy="15773061"/>
            <a:chOff x="0" y="0"/>
            <a:chExt cx="5860514" cy="21030749"/>
          </a:xfrm>
        </p:grpSpPr>
        <p:sp>
          <p:nvSpPr>
            <p:cNvPr id="11" name="AutoShape 11"/>
            <p:cNvSpPr/>
            <p:nvPr/>
          </p:nvSpPr>
          <p:spPr>
            <a:xfrm flipV="1">
              <a:off x="263156" y="0"/>
              <a:ext cx="0" cy="21030749"/>
            </a:xfrm>
            <a:prstGeom prst="line">
              <a:avLst/>
            </a:prstGeom>
            <a:ln w="25400" cap="flat">
              <a:solidFill>
                <a:srgbClr val="F4F4ED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ar-EG"/>
            </a:p>
          </p:txBody>
        </p:sp>
        <p:grpSp>
          <p:nvGrpSpPr>
            <p:cNvPr id="12" name="Group 12"/>
            <p:cNvGrpSpPr/>
            <p:nvPr/>
          </p:nvGrpSpPr>
          <p:grpSpPr>
            <a:xfrm rot="-5400000">
              <a:off x="0" y="13112559"/>
              <a:ext cx="526312" cy="526312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90500" y="228600"/>
                <a:ext cx="431800" cy="393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0" y="9398595"/>
              <a:ext cx="526312" cy="52631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90500" y="228600"/>
                <a:ext cx="431800" cy="393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5400000">
              <a:off x="0" y="5531489"/>
              <a:ext cx="526312" cy="526312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535715" y="277085"/>
                    </a:lnTo>
                    <a:lnTo>
                      <a:pt x="812800" y="406400"/>
                    </a:lnTo>
                    <a:lnTo>
                      <a:pt x="535715" y="535715"/>
                    </a:lnTo>
                    <a:lnTo>
                      <a:pt x="406400" y="812800"/>
                    </a:lnTo>
                    <a:lnTo>
                      <a:pt x="277085" y="535715"/>
                    </a:lnTo>
                    <a:lnTo>
                      <a:pt x="0" y="406400"/>
                    </a:lnTo>
                    <a:lnTo>
                      <a:pt x="277085" y="277085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ar-EG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90500" y="228600"/>
                <a:ext cx="431800" cy="393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266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832689" y="5368330"/>
              <a:ext cx="292976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0"/>
                </a:lnSpc>
              </a:pPr>
              <a:r>
                <a:rPr lang="en-US" sz="5000" b="1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01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32689" y="9234184"/>
              <a:ext cx="292976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0"/>
                </a:lnSpc>
              </a:pPr>
              <a:r>
                <a:rPr lang="en-US" sz="5000" b="1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02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32689" y="6512389"/>
              <a:ext cx="4702057" cy="1030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75"/>
                </a:lnSpc>
              </a:pPr>
              <a:r>
                <a:rPr lang="en-US" sz="20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Advanced Analytics for user productivity.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32689" y="10378243"/>
              <a:ext cx="5027825" cy="4847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75"/>
                </a:lnSpc>
              </a:pPr>
              <a:r>
                <a:rPr lang="en-US" sz="20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Cloud Syncing across Devices.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32689" y="12942161"/>
              <a:ext cx="2929765" cy="9313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50"/>
                </a:lnSpc>
              </a:pPr>
              <a:r>
                <a:rPr lang="en-US" sz="5000" b="1">
                  <a:solidFill>
                    <a:srgbClr val="FFFFFF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03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32689" y="14086220"/>
              <a:ext cx="4793465" cy="1030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75"/>
                </a:lnSpc>
              </a:pPr>
              <a:r>
                <a:rPr lang="en-US" sz="2099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Integration with Calendar Apps.</a:t>
              </a:r>
            </a:p>
          </p:txBody>
        </p:sp>
      </p:grp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B6EA056C-FC55-C173-F172-49434E0A8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6612" t="-266612" r="-266612" b="-266612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77"/>
    </mc:Choice>
    <mc:Fallback>
      <p:transition spd="slow" advTm="27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221</Words>
  <Application>Microsoft Office PowerPoint</Application>
  <PresentationFormat>Custom</PresentationFormat>
  <Paragraphs>54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Archivo Black</vt:lpstr>
      <vt:lpstr>Arial</vt:lpstr>
      <vt:lpstr>Red Hat Display</vt:lpstr>
      <vt:lpstr>Lato</vt:lpstr>
      <vt:lpstr>Calibri</vt:lpstr>
      <vt:lpstr>Red Hat Display Bold</vt:lpstr>
      <vt:lpstr>Office Theme</vt:lpstr>
      <vt:lpstr>PowerPoint Presentation</vt:lpstr>
      <vt:lpstr>PowerPoint Presentation</vt:lpstr>
      <vt:lpstr> Onboarding Screens </vt:lpstr>
      <vt:lpstr>Category Screen</vt:lpstr>
      <vt:lpstr> Add Task Screen </vt:lpstr>
      <vt:lpstr> Tasks Screen </vt:lpstr>
      <vt:lpstr> Settings Screen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Blue and White Project Presentation</dc:title>
  <dc:creator>Dream</dc:creator>
  <cp:lastModifiedBy>نرمين محمد صادق محمد العربى</cp:lastModifiedBy>
  <cp:revision>4</cp:revision>
  <dcterms:created xsi:type="dcterms:W3CDTF">2006-08-16T00:00:00Z</dcterms:created>
  <dcterms:modified xsi:type="dcterms:W3CDTF">2024-10-20T18:31:46Z</dcterms:modified>
  <dc:identifier>DAGUHmNFFG4</dc:identifier>
</cp:coreProperties>
</file>